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5" r:id="rId1"/>
  </p:sldMasterIdLst>
  <p:notesMasterIdLst>
    <p:notesMasterId r:id="rId28"/>
  </p:notesMasterIdLst>
  <p:sldIdLst>
    <p:sldId id="256" r:id="rId2"/>
    <p:sldId id="257" r:id="rId3"/>
    <p:sldId id="307" r:id="rId4"/>
    <p:sldId id="306" r:id="rId5"/>
    <p:sldId id="308" r:id="rId6"/>
    <p:sldId id="324" r:id="rId7"/>
    <p:sldId id="309" r:id="rId8"/>
    <p:sldId id="325" r:id="rId9"/>
    <p:sldId id="310" r:id="rId10"/>
    <p:sldId id="311" r:id="rId11"/>
    <p:sldId id="312" r:id="rId12"/>
    <p:sldId id="313" r:id="rId13"/>
    <p:sldId id="314" r:id="rId14"/>
    <p:sldId id="326" r:id="rId15"/>
    <p:sldId id="327" r:id="rId16"/>
    <p:sldId id="328" r:id="rId17"/>
    <p:sldId id="317" r:id="rId18"/>
    <p:sldId id="315" r:id="rId19"/>
    <p:sldId id="318" r:id="rId20"/>
    <p:sldId id="320" r:id="rId21"/>
    <p:sldId id="321" r:id="rId22"/>
    <p:sldId id="322" r:id="rId23"/>
    <p:sldId id="316" r:id="rId24"/>
    <p:sldId id="323" r:id="rId25"/>
    <p:sldId id="319" r:id="rId26"/>
    <p:sldId id="275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341" autoAdjust="0"/>
  </p:normalViewPr>
  <p:slideViewPr>
    <p:cSldViewPr snapToGrid="0" snapToObjects="1">
      <p:cViewPr varScale="1">
        <p:scale>
          <a:sx n="161" d="100"/>
          <a:sy n="161" d="100"/>
        </p:scale>
        <p:origin x="-8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7" d="100"/>
        <a:sy n="167" d="100"/>
      </p:scale>
      <p:origin x="0" y="26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0752A-98B0-474F-98EF-CFDC2352EBC6}" type="datetimeFigureOut">
              <a:rPr lang="en-US" smtClean="0"/>
              <a:t>10/8/18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8464A6-C7FB-E04C-AF74-28E0303E9E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4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43323" y="3721473"/>
            <a:ext cx="5120640" cy="158115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CED3E41-E2DE-48B7-AD25-2C05D8372D60}" type="datetime4">
              <a:rPr lang="en-US" smtClean="0"/>
              <a:pPr/>
              <a:t>October 8,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475" y="6429375"/>
            <a:ext cx="876300" cy="292100"/>
          </a:xfrm>
        </p:spPr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39896" y="1417320"/>
            <a:ext cx="5120640" cy="2304288"/>
          </a:xfrm>
        </p:spPr>
        <p:txBody>
          <a:bodyPr>
            <a:normAutofit/>
          </a:bodyPr>
          <a:lstStyle>
            <a:lvl1pPr>
              <a:defRPr sz="40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9237-00E8-48F5-9A77-8496B8A0E541}" type="datetimeFigureOut">
              <a:rPr lang="en-US" smtClean="0"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60992-D05B-4846-8E6E-CA034CB4F16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19237-00E8-48F5-9A77-8496B8A0E541}" type="datetimeFigureOut">
              <a:rPr lang="en-US" smtClean="0"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60992-D05B-4846-8E6E-CA034CB4F16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>
            <a:spLocks noChangeAspect="1" noEditPoints="1"/>
          </p:cNvSpPr>
          <p:nvPr/>
        </p:nvSpPr>
        <p:spPr bwMode="auto">
          <a:xfrm>
            <a:off x="5489634" y="0"/>
            <a:ext cx="3393768" cy="6858000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202C6-8B37-41F0-B3E4-774551D1C22F}" type="datetime4">
              <a:rPr lang="en-US" smtClean="0"/>
              <a:pPr/>
              <a:t>October 8,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8595360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8F78D1B-BB73-41B2-8202-C6678B761557}" type="datetime4">
              <a:rPr lang="en-US" smtClean="0"/>
              <a:pPr/>
              <a:t>October 8,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743324" y="1400174"/>
            <a:ext cx="5120640" cy="1476375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Freeform 7"/>
          <p:cNvSpPr>
            <a:spLocks noChangeAspect="1" noEditPoints="1"/>
          </p:cNvSpPr>
          <p:nvPr/>
        </p:nvSpPr>
        <p:spPr bwMode="auto">
          <a:xfrm>
            <a:off x="34289" y="136641"/>
            <a:ext cx="3326149" cy="6721359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733800" y="2895599"/>
            <a:ext cx="5129543" cy="2667001"/>
          </a:xfrm>
        </p:spPr>
        <p:txBody>
          <a:bodyPr anchor="t">
            <a:normAutofit/>
          </a:bodyPr>
          <a:lstStyle>
            <a:lvl1pPr>
              <a:defRPr kumimoji="0" lang="en-US" sz="4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11E46-B9AD-4605-BA48-F4BA770367EA}" type="datetime4">
              <a:rPr lang="en-US" smtClean="0"/>
              <a:pPr/>
              <a:t>October 8,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A4492-1D66-40E5-BF5F-8AE5B76A3760}" type="datetime4">
              <a:rPr lang="en-US" smtClean="0"/>
              <a:pPr/>
              <a:t>October 8, 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5" y="1298448"/>
            <a:ext cx="4248150" cy="509587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15815" y="1298448"/>
            <a:ext cx="4248150" cy="509587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120655-FBEF-4656-A8A9-E7D9EB4F4DEC}" type="datetime4">
              <a:rPr lang="en-US" smtClean="0"/>
              <a:pPr/>
              <a:t>October 8,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B2BA2-D035-44CD-B6C5-345CD46C68A9}" type="datetime4">
              <a:rPr lang="en-US" smtClean="0"/>
              <a:pPr/>
              <a:t>October 8, 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12544D9-E8EB-4DFC-9BAC-8FC5CFB1A919}" type="datetime4">
              <a:rPr lang="en-US" smtClean="0"/>
              <a:pPr/>
              <a:t>October 8,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2834640" cy="12984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4"/>
          </p:nvPr>
        </p:nvSpPr>
        <p:spPr>
          <a:xfrm>
            <a:off x="3775935" y="533400"/>
            <a:ext cx="5063266" cy="570280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4" y="1539240"/>
            <a:ext cx="2834640" cy="4709160"/>
          </a:xfrm>
        </p:spPr>
        <p:txBody>
          <a:bodyPr>
            <a:normAutofit/>
          </a:bodyPr>
          <a:lstStyle>
            <a:lvl1pPr marL="0" indent="0">
              <a:buNone/>
              <a:defRPr lang="en-US" sz="1600" b="0" i="0" kern="1200" cap="none" spc="30" baseline="0" dirty="0" smtClean="0">
                <a:solidFill>
                  <a:schemeClr val="bg2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09950" y="0"/>
            <a:ext cx="5734050" cy="685800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F894904-8048-429B-BF77-F17DA8F8287B}" type="datetime4">
              <a:rPr lang="en-US" smtClean="0"/>
              <a:pPr/>
              <a:t>October 8,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6224" y="228600"/>
            <a:ext cx="2834640" cy="129539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4320" y="1536192"/>
            <a:ext cx="2834640" cy="47122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25" y="1295400"/>
            <a:ext cx="8591550" cy="4933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5" y="6429375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fld id="{6441D7B3-F7C5-4013-AC5D-399DD8DB11FA}" type="datetime4">
              <a:rPr lang="en-US" smtClean="0"/>
              <a:pPr/>
              <a:t>October 8,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3324" y="6429375"/>
            <a:ext cx="4086225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1475" y="6429375"/>
            <a:ext cx="8763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5744759D-0EFF-4FB2-9CCE-04E00944F0F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</p:sldLayoutIdLst>
  <p:hf sldNum="0" hdr="0" ftr="0" dt="0"/>
  <p:txStyles>
    <p:titleStyle>
      <a:lvl1pPr algn="l" defTabSz="914400" rtl="0" eaLnBrk="1" latinLnBrk="0" hangingPunct="1">
        <a:spcBef>
          <a:spcPts val="400"/>
        </a:spcBef>
        <a:buNone/>
        <a:defRPr sz="3600" b="0" kern="1200" cap="none" spc="0" baseline="0">
          <a:solidFill>
            <a:schemeClr val="tx2"/>
          </a:solidFill>
          <a:latin typeface="+mj-lt"/>
          <a:ea typeface="+mj-ea"/>
          <a:cs typeface="Tunga" pitchFamily="2"/>
        </a:defRPr>
      </a:lvl1pPr>
    </p:titleStyle>
    <p:bodyStyle>
      <a:lvl1pPr marL="171450" indent="-173736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2200" b="0" i="0" kern="1200" cap="none" spc="30" baseline="0">
          <a:solidFill>
            <a:schemeClr val="tx2"/>
          </a:solidFill>
          <a:latin typeface="+mn-lt"/>
          <a:ea typeface="+mn-ea"/>
          <a:cs typeface="Tahoma" pitchFamily="34" charset="0"/>
        </a:defRPr>
      </a:lvl1pPr>
      <a:lvl2pPr marL="34448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51593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3pPr>
      <a:lvl4pPr marL="68897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86042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Tahoma" pitchFamily="34" charset="0"/>
        </a:defRPr>
      </a:lvl5pPr>
      <a:lvl6pPr marL="105156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23444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41732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martdraw.com/uml-diagram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Developing User Requirements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797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Champion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 key member of the user community who provides requirements</a:t>
            </a:r>
          </a:p>
          <a:p>
            <a:r>
              <a:rPr lang="en-US" dirty="0" smtClean="0"/>
              <a:t>Serves as the primary interface between members of a single user class and the project’s Business Analyst</a:t>
            </a:r>
          </a:p>
          <a:p>
            <a:r>
              <a:rPr lang="en-US" dirty="0" smtClean="0"/>
              <a:t>Has a clear vision of the new system and enthusiasm for it</a:t>
            </a:r>
          </a:p>
          <a:p>
            <a:r>
              <a:rPr lang="en-US" dirty="0" smtClean="0"/>
              <a:t>Should be an effective communicator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76225" y="3310025"/>
            <a:ext cx="8388734" cy="3343092"/>
            <a:chOff x="276225" y="3310025"/>
            <a:chExt cx="8388734" cy="3343092"/>
          </a:xfrm>
        </p:grpSpPr>
        <p:pic>
          <p:nvPicPr>
            <p:cNvPr id="6" name="Picture 5" descr="skd182040sdc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806" y="3310025"/>
              <a:ext cx="2692153" cy="3227057"/>
            </a:xfrm>
            <a:prstGeom prst="rect">
              <a:avLst/>
            </a:prstGeom>
          </p:spPr>
        </p:pic>
        <p:pic>
          <p:nvPicPr>
            <p:cNvPr id="7" name="Picture 6" descr="skd181913sdc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225" y="3376517"/>
              <a:ext cx="3020568" cy="3276600"/>
            </a:xfrm>
            <a:prstGeom prst="rect">
              <a:avLst/>
            </a:prstGeom>
          </p:spPr>
        </p:pic>
        <p:pic>
          <p:nvPicPr>
            <p:cNvPr id="8" name="Picture 7" descr="skd181973sdc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798" y="3376517"/>
              <a:ext cx="2438194" cy="3140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5239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Owner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76225" y="1775887"/>
            <a:ext cx="4061421" cy="4192450"/>
          </a:xfrm>
        </p:spPr>
        <p:txBody>
          <a:bodyPr/>
          <a:lstStyle/>
          <a:p>
            <a:r>
              <a:rPr lang="en-US" dirty="0" smtClean="0"/>
              <a:t>Agile team member who defines the product’s vision</a:t>
            </a:r>
          </a:p>
          <a:p>
            <a:r>
              <a:rPr lang="en-US" dirty="0" smtClean="0"/>
              <a:t>Represents the user to the team</a:t>
            </a:r>
          </a:p>
          <a:p>
            <a:r>
              <a:rPr lang="en-US" dirty="0" smtClean="0"/>
              <a:t>Develops and prioritizes contents of the product backlog</a:t>
            </a:r>
          </a:p>
          <a:p>
            <a:pPr lvl="1"/>
            <a:r>
              <a:rPr lang="en-US" dirty="0" smtClean="0"/>
              <a:t>The backlog is the prioritized list of user </a:t>
            </a:r>
            <a:r>
              <a:rPr lang="en-US" dirty="0" smtClean="0"/>
              <a:t>stories </a:t>
            </a:r>
            <a:r>
              <a:rPr lang="en-US" dirty="0" smtClean="0"/>
              <a:t>(requirements) for the product and their allocation to upcoming iterations (sprints)</a:t>
            </a:r>
            <a:endParaRPr lang="en-US" dirty="0"/>
          </a:p>
        </p:txBody>
      </p:sp>
      <p:pic>
        <p:nvPicPr>
          <p:cNvPr id="4" name="Picture 3" descr="Screen Shot 2017-09-07 at 11.02.0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" t="11264" r="2556"/>
          <a:stretch/>
        </p:blipFill>
        <p:spPr>
          <a:xfrm>
            <a:off x="4802057" y="1775887"/>
            <a:ext cx="3641230" cy="351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2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User Stories (Review)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User stories have a specific format</a:t>
            </a:r>
            <a:r>
              <a:rPr lang="en-US" sz="2400" dirty="0" smtClean="0"/>
              <a:t>:</a:t>
            </a:r>
            <a:endParaRPr lang="en-US" sz="2400" dirty="0"/>
          </a:p>
          <a:p>
            <a:pPr lvl="1"/>
            <a:r>
              <a:rPr lang="en-US" dirty="0" smtClean="0"/>
              <a:t>As </a:t>
            </a:r>
            <a:r>
              <a:rPr lang="en-US" dirty="0"/>
              <a:t>a [persona],</a:t>
            </a:r>
          </a:p>
          <a:p>
            <a:pPr lvl="1"/>
            <a:r>
              <a:rPr lang="en-US" dirty="0"/>
              <a:t>I want to [do something</a:t>
            </a:r>
            <a:r>
              <a:rPr lang="en-US" dirty="0" smtClean="0"/>
              <a:t>], </a:t>
            </a:r>
            <a:endParaRPr lang="en-US" dirty="0"/>
          </a:p>
          <a:p>
            <a:pPr lvl="1"/>
            <a:r>
              <a:rPr lang="en-US" dirty="0"/>
              <a:t>so that I can [realize a reward</a:t>
            </a:r>
            <a:r>
              <a:rPr lang="en-US" dirty="0" smtClean="0"/>
              <a:t>]</a:t>
            </a:r>
          </a:p>
          <a:p>
            <a:r>
              <a:rPr lang="en-US" sz="2400" dirty="0" smtClean="0"/>
              <a:t>Examples:</a:t>
            </a:r>
          </a:p>
          <a:p>
            <a:pPr lvl="1"/>
            <a:r>
              <a:rPr lang="en-US" dirty="0" smtClean="0"/>
              <a:t>As </a:t>
            </a:r>
            <a:r>
              <a:rPr lang="en-US" dirty="0"/>
              <a:t>Helen the HR </a:t>
            </a:r>
            <a:r>
              <a:rPr lang="en-US" dirty="0" smtClean="0"/>
              <a:t>Manager, </a:t>
            </a:r>
            <a:r>
              <a:rPr lang="en-US" dirty="0"/>
              <a:t>I want to screen an engineering candidate, so I know their skills profile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As a customer</a:t>
            </a:r>
            <a:r>
              <a:rPr lang="en-US" dirty="0" smtClean="0"/>
              <a:t>, I </a:t>
            </a:r>
            <a:r>
              <a:rPr lang="en-US" dirty="0"/>
              <a:t>want to withdraw cash from an </a:t>
            </a:r>
            <a:r>
              <a:rPr lang="en-US" dirty="0" smtClean="0"/>
              <a:t>ATM, so </a:t>
            </a:r>
            <a:r>
              <a:rPr lang="en-US" dirty="0"/>
              <a:t>that I don't have to wait in line at the bank.</a:t>
            </a:r>
          </a:p>
        </p:txBody>
      </p:sp>
    </p:spTree>
    <p:extLst>
      <p:ext uri="{BB962C8B-B14F-4D97-AF65-F5344CB8AC3E}">
        <p14:creationId xmlns:p14="http://schemas.microsoft.com/office/powerpoint/2010/main" val="364728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User Personas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smtClean="0"/>
              <a:t>A description of a hypothetical generic person who serves as a stand-in for a group of users who have similar characteristics and needs</a:t>
            </a:r>
          </a:p>
          <a:p>
            <a:r>
              <a:rPr lang="en-US" sz="2400" dirty="0" smtClean="0"/>
              <a:t>Personas help you understand the requirements and to design the user experience to best meet the needs of specific user communities</a:t>
            </a:r>
            <a:endParaRPr lang="en-US" dirty="0"/>
          </a:p>
        </p:txBody>
      </p:sp>
      <p:pic>
        <p:nvPicPr>
          <p:cNvPr id="4" name="Picture 3" descr="7332958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917" y="3293777"/>
            <a:ext cx="1414272" cy="3474720"/>
          </a:xfrm>
          <a:prstGeom prst="rect">
            <a:avLst/>
          </a:prstGeom>
        </p:spPr>
      </p:pic>
      <p:pic>
        <p:nvPicPr>
          <p:cNvPr id="6" name="Picture 5" descr="rbso_2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487" y="3440081"/>
            <a:ext cx="1335024" cy="3322320"/>
          </a:xfrm>
          <a:prstGeom prst="rect">
            <a:avLst/>
          </a:prstGeom>
        </p:spPr>
      </p:pic>
      <p:pic>
        <p:nvPicPr>
          <p:cNvPr id="10" name="Picture 9" descr="56347437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141" y="3440081"/>
            <a:ext cx="1349256" cy="307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66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C’s for Discovering User Stories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Cards </a:t>
            </a:r>
            <a:r>
              <a:rPr lang="mr-IN" dirty="0" smtClean="0"/>
              <a:t>–</a:t>
            </a:r>
            <a:r>
              <a:rPr lang="en-US" dirty="0" smtClean="0"/>
              <a:t> Token for conversation with users</a:t>
            </a:r>
          </a:p>
          <a:p>
            <a:r>
              <a:rPr lang="en-US" dirty="0" smtClean="0"/>
              <a:t>Conversation</a:t>
            </a:r>
          </a:p>
          <a:p>
            <a:pPr lvl="2"/>
            <a:r>
              <a:rPr lang="en-US" b="1" dirty="0" smtClean="0"/>
              <a:t>Who</a:t>
            </a:r>
            <a:r>
              <a:rPr lang="en-US" dirty="0" smtClean="0"/>
              <a:t> wants </a:t>
            </a:r>
            <a:r>
              <a:rPr lang="en-US" b="1" dirty="0" smtClean="0"/>
              <a:t>What</a:t>
            </a:r>
            <a:r>
              <a:rPr lang="en-US" dirty="0" smtClean="0"/>
              <a:t> and </a:t>
            </a:r>
            <a:r>
              <a:rPr lang="en-US" b="1" dirty="0" smtClean="0"/>
              <a:t>Why</a:t>
            </a:r>
          </a:p>
          <a:p>
            <a:pPr lvl="2"/>
            <a:r>
              <a:rPr lang="en-US" dirty="0" smtClean="0"/>
              <a:t>Facts and info to help you recall the conversation</a:t>
            </a:r>
          </a:p>
          <a:p>
            <a:pPr lvl="2"/>
            <a:r>
              <a:rPr lang="en-US" dirty="0" smtClean="0"/>
              <a:t>What the user will be doing</a:t>
            </a:r>
          </a:p>
          <a:p>
            <a:pPr lvl="2"/>
            <a:r>
              <a:rPr lang="en-US" dirty="0" smtClean="0"/>
              <a:t>The context in which the user will be doing things</a:t>
            </a:r>
          </a:p>
          <a:p>
            <a:pPr lvl="2"/>
            <a:r>
              <a:rPr lang="en-US" dirty="0" smtClean="0"/>
              <a:t>What can go wrong?</a:t>
            </a:r>
          </a:p>
          <a:p>
            <a:r>
              <a:rPr lang="en-US" dirty="0" smtClean="0"/>
              <a:t>Confirmation </a:t>
            </a:r>
            <a:r>
              <a:rPr lang="mr-IN" dirty="0" smtClean="0"/>
              <a:t>–</a:t>
            </a:r>
            <a:r>
              <a:rPr lang="en-US" dirty="0" smtClean="0"/>
              <a:t> Acceptance tests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683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a Good User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62256" y="1690640"/>
            <a:ext cx="7919148" cy="4545568"/>
          </a:xfrm>
        </p:spPr>
        <p:txBody>
          <a:bodyPr/>
          <a:lstStyle/>
          <a:p>
            <a:r>
              <a:rPr lang="en-US" b="1" dirty="0" smtClean="0"/>
              <a:t>I</a:t>
            </a:r>
            <a:r>
              <a:rPr lang="en-US" dirty="0" smtClean="0"/>
              <a:t>ndependent</a:t>
            </a:r>
          </a:p>
          <a:p>
            <a:r>
              <a:rPr lang="en-US" b="1" dirty="0" smtClean="0"/>
              <a:t>N</a:t>
            </a:r>
            <a:r>
              <a:rPr lang="en-US" dirty="0" smtClean="0"/>
              <a:t>egotiable</a:t>
            </a:r>
          </a:p>
          <a:p>
            <a:r>
              <a:rPr lang="en-US" b="1" dirty="0" smtClean="0"/>
              <a:t>V</a:t>
            </a:r>
            <a:r>
              <a:rPr lang="en-US" dirty="0" smtClean="0"/>
              <a:t>aluable</a:t>
            </a:r>
          </a:p>
          <a:p>
            <a:r>
              <a:rPr lang="en-US" b="1" dirty="0" smtClean="0"/>
              <a:t>E</a:t>
            </a:r>
            <a:r>
              <a:rPr lang="en-US" dirty="0" smtClean="0"/>
              <a:t>stimable</a:t>
            </a:r>
          </a:p>
          <a:p>
            <a:r>
              <a:rPr lang="en-US" b="1" dirty="0" smtClean="0"/>
              <a:t>S</a:t>
            </a:r>
            <a:r>
              <a:rPr lang="en-US" dirty="0" smtClean="0"/>
              <a:t>mall</a:t>
            </a:r>
          </a:p>
          <a:p>
            <a:r>
              <a:rPr lang="en-US" b="1" dirty="0" smtClean="0"/>
              <a:t>T</a:t>
            </a:r>
            <a:r>
              <a:rPr lang="en-US" dirty="0" smtClean="0"/>
              <a:t>estable</a:t>
            </a:r>
            <a:endParaRPr lang="en-US" dirty="0"/>
          </a:p>
        </p:txBody>
      </p:sp>
      <p:pic>
        <p:nvPicPr>
          <p:cNvPr id="4" name="Picture 3" descr="inve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687" y="1628313"/>
            <a:ext cx="5251275" cy="35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26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use case is “a description </a:t>
            </a:r>
            <a:r>
              <a:rPr lang="en-US" dirty="0"/>
              <a:t>of a set of logically related possible interactions between an actor and a system that results in an outcome that provides value to the actor. Can encompass multiple scenarios</a:t>
            </a:r>
            <a:r>
              <a:rPr lang="en-US" dirty="0" smtClean="0"/>
              <a:t>.”</a:t>
            </a:r>
          </a:p>
          <a:p>
            <a:pPr lvl="1"/>
            <a:r>
              <a:rPr lang="en-US" dirty="0" smtClean="0"/>
              <a:t>Source: </a:t>
            </a:r>
            <a:r>
              <a:rPr lang="en-US" u="sng" dirty="0" smtClean="0"/>
              <a:t>Software </a:t>
            </a:r>
            <a:r>
              <a:rPr lang="en-US" u="sng" dirty="0"/>
              <a:t>Requirements, Third Edition </a:t>
            </a:r>
            <a:r>
              <a:rPr lang="en-US" dirty="0"/>
              <a:t>by Karl Wiegers and Joy Beatty (Microsoft Press, 2013)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use case is </a:t>
            </a:r>
            <a:r>
              <a:rPr lang="en-US" dirty="0" smtClean="0"/>
              <a:t>“a </a:t>
            </a:r>
            <a:r>
              <a:rPr lang="en-US" dirty="0"/>
              <a:t>list of actions or event steps typically defining the interactions between a role (known in the Unified Modeling Language as an actor) and a system to achieve a goal. The actor can be a human or other external system</a:t>
            </a:r>
            <a:r>
              <a:rPr lang="en-US" dirty="0" smtClean="0"/>
              <a:t>.”</a:t>
            </a:r>
          </a:p>
          <a:p>
            <a:pPr lvl="1"/>
            <a:r>
              <a:rPr lang="en-US" dirty="0" smtClean="0"/>
              <a:t>Source: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174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person (or sometimes another software system or a hardware device) that interacts with the system to perform a use case</a:t>
            </a:r>
          </a:p>
          <a:p>
            <a:r>
              <a:rPr lang="en-US" sz="2400" dirty="0" smtClean="0"/>
              <a:t>More specific than a user or user class, focused on an action</a:t>
            </a:r>
          </a:p>
          <a:p>
            <a:pPr lvl="1"/>
            <a:r>
              <a:rPr lang="en-US" sz="2400" dirty="0" smtClean="0"/>
              <a:t>Examples:</a:t>
            </a:r>
          </a:p>
          <a:p>
            <a:pPr lvl="2"/>
            <a:r>
              <a:rPr lang="en-US" sz="2400" dirty="0" smtClean="0"/>
              <a:t>Requester</a:t>
            </a:r>
          </a:p>
          <a:p>
            <a:pPr lvl="2"/>
            <a:r>
              <a:rPr lang="en-US" sz="2400" dirty="0" smtClean="0"/>
              <a:t>Buyer</a:t>
            </a:r>
          </a:p>
          <a:p>
            <a:pPr lvl="2"/>
            <a:r>
              <a:rPr lang="en-US" sz="2400" dirty="0" smtClean="0"/>
              <a:t>Patron</a:t>
            </a:r>
          </a:p>
          <a:p>
            <a:pPr lvl="2"/>
            <a:r>
              <a:rPr lang="en-US" sz="2400" dirty="0" smtClean="0"/>
              <a:t>Cafeteria Staff Person</a:t>
            </a:r>
          </a:p>
          <a:p>
            <a:r>
              <a:rPr lang="en-US" sz="2400" dirty="0" smtClean="0"/>
              <a:t>A use case must have a primary actor, may have a secondary actor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0979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Purpose of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Both use cases and user stories shift from the product-centric perspective of requirements elicitation to discussing what users need to accomplish</a:t>
            </a:r>
          </a:p>
          <a:p>
            <a:r>
              <a:rPr lang="en-US" dirty="0" smtClean="0"/>
              <a:t>Instead of asking users what the system should do, ask the users what they need to do</a:t>
            </a:r>
          </a:p>
          <a:p>
            <a:r>
              <a:rPr lang="en-US" dirty="0" smtClean="0"/>
              <a:t>CAVEAT: User stories and use cases may not work well for exploring the requirements for non-user-focused tasks:</a:t>
            </a:r>
          </a:p>
          <a:p>
            <a:pPr lvl="1"/>
            <a:r>
              <a:rPr lang="en-US" dirty="0" smtClean="0"/>
              <a:t>Batch processes</a:t>
            </a:r>
          </a:p>
          <a:p>
            <a:pPr lvl="1"/>
            <a:r>
              <a:rPr lang="en-US" dirty="0" smtClean="0"/>
              <a:t>Backend systems</a:t>
            </a:r>
          </a:p>
          <a:p>
            <a:pPr lvl="1"/>
            <a:r>
              <a:rPr lang="en-US" dirty="0" smtClean="0"/>
              <a:t>Computationally intensive systems</a:t>
            </a:r>
          </a:p>
          <a:p>
            <a:pPr lvl="1"/>
            <a:r>
              <a:rPr lang="en-US" dirty="0" smtClean="0"/>
              <a:t>Data warehousing</a:t>
            </a:r>
          </a:p>
          <a:p>
            <a:pPr lvl="1"/>
            <a:r>
              <a:rPr lang="en-US" dirty="0" smtClean="0"/>
              <a:t>Embedded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790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Use Cases and User Stories</a:t>
            </a:r>
            <a:endParaRPr lang="en-US" dirty="0"/>
          </a:p>
        </p:txBody>
      </p:sp>
      <p:pic>
        <p:nvPicPr>
          <p:cNvPr id="4" name="Picture 3" descr="Screen Shot 2017-09-07 at 11.19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1" y="1855257"/>
            <a:ext cx="8470514" cy="295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04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Users</a:t>
            </a:r>
          </a:p>
          <a:p>
            <a:r>
              <a:rPr lang="en-US" dirty="0" smtClean="0"/>
              <a:t>User classes</a:t>
            </a:r>
          </a:p>
          <a:p>
            <a:r>
              <a:rPr lang="en-US" dirty="0"/>
              <a:t>User stories </a:t>
            </a:r>
            <a:endParaRPr lang="en-US" dirty="0" smtClean="0"/>
          </a:p>
          <a:p>
            <a:r>
              <a:rPr lang="en-US" dirty="0" smtClean="0"/>
              <a:t>User personas </a:t>
            </a:r>
          </a:p>
          <a:p>
            <a:r>
              <a:rPr lang="en-US" dirty="0" smtClean="0"/>
              <a:t>Use cases</a:t>
            </a:r>
          </a:p>
          <a:p>
            <a:r>
              <a:rPr lang="en-US" dirty="0" smtClean="0"/>
              <a:t>UML diagrams in 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27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A Picture Is Worth a 1024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Unified Modeling Language (UML) or other diagramming systems can be very helpful additions to use cases</a:t>
            </a:r>
          </a:p>
          <a:p>
            <a:r>
              <a:rPr lang="en-US" dirty="0" smtClean="0"/>
              <a:t>UML is a general-purpose modeling language used to visualize many different aspects of software and software development</a:t>
            </a:r>
          </a:p>
          <a:p>
            <a:r>
              <a:rPr lang="en-US" dirty="0" smtClean="0"/>
              <a:t>There are many types of UML diagrams:</a:t>
            </a:r>
          </a:p>
          <a:p>
            <a:pPr lvl="1"/>
            <a:r>
              <a:rPr lang="en-US" dirty="0" smtClean="0"/>
              <a:t>Use case</a:t>
            </a:r>
          </a:p>
          <a:p>
            <a:pPr lvl="1"/>
            <a:r>
              <a:rPr lang="en-US" dirty="0" smtClean="0"/>
              <a:t>Activity</a:t>
            </a:r>
          </a:p>
          <a:p>
            <a:pPr lvl="1"/>
            <a:r>
              <a:rPr lang="en-US" dirty="0" smtClean="0"/>
              <a:t>Class</a:t>
            </a:r>
          </a:p>
          <a:p>
            <a:pPr lvl="1"/>
            <a:r>
              <a:rPr lang="en-US" dirty="0" smtClean="0"/>
              <a:t>State</a:t>
            </a:r>
          </a:p>
          <a:p>
            <a:r>
              <a:rPr lang="en-US" dirty="0" smtClean="0"/>
              <a:t>For </a:t>
            </a:r>
            <a:r>
              <a:rPr lang="en-US" dirty="0"/>
              <a:t>more info </a:t>
            </a:r>
            <a:r>
              <a:rPr lang="en-US" dirty="0" smtClean="0"/>
              <a:t>see Chapter 12 of our textbook and </a:t>
            </a:r>
            <a:r>
              <a:rPr lang="en-US" dirty="0">
                <a:hlinkClick r:id="rId2"/>
              </a:rPr>
              <a:t>https://www.smartdraw.com/uml-diagram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79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25" y="1031800"/>
            <a:ext cx="2591119" cy="2162812"/>
          </a:xfrm>
        </p:spPr>
        <p:txBody>
          <a:bodyPr>
            <a:noAutofit/>
          </a:bodyPr>
          <a:lstStyle/>
          <a:p>
            <a:r>
              <a:rPr lang="en-US" sz="3500" dirty="0" smtClean="0"/>
              <a:t>UML Use Case Diagram Example</a:t>
            </a:r>
            <a:endParaRPr lang="en-US" sz="3500" dirty="0"/>
          </a:p>
        </p:txBody>
      </p:sp>
      <p:pic>
        <p:nvPicPr>
          <p:cNvPr id="4" name="Picture 3" descr="Screen Shot 2017-09-07 at 11.39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010" y="704401"/>
            <a:ext cx="6470802" cy="563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3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9-07 at 12.10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58" y="257951"/>
            <a:ext cx="4857612" cy="651075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6225" y="1021879"/>
            <a:ext cx="2591119" cy="1646912"/>
          </a:xfrm>
        </p:spPr>
        <p:txBody>
          <a:bodyPr>
            <a:noAutofit/>
          </a:bodyPr>
          <a:lstStyle/>
          <a:p>
            <a:r>
              <a:rPr lang="en-US" sz="3500" dirty="0" smtClean="0"/>
              <a:t>UML Activity Diagram Example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639668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use case describes a sequence of interactions between a system and an external actor that results in the actor being able to achieve some outcome of value</a:t>
            </a:r>
          </a:p>
          <a:p>
            <a:r>
              <a:rPr lang="en-US" sz="2400" dirty="0" smtClean="0"/>
              <a:t>The name of a use case is always written as</a:t>
            </a:r>
          </a:p>
          <a:p>
            <a:pPr lvl="1"/>
            <a:r>
              <a:rPr lang="en-US" sz="2400" dirty="0" smtClean="0"/>
              <a:t>VERB OBJECT</a:t>
            </a:r>
          </a:p>
          <a:p>
            <a:pPr lvl="2"/>
            <a:r>
              <a:rPr lang="en-US" sz="2400" dirty="0" smtClean="0"/>
              <a:t>Examples:</a:t>
            </a:r>
          </a:p>
          <a:p>
            <a:pPr lvl="3"/>
            <a:r>
              <a:rPr lang="en-US" sz="2400" dirty="0" smtClean="0"/>
              <a:t>Request Chemical</a:t>
            </a:r>
          </a:p>
          <a:p>
            <a:pPr lvl="3"/>
            <a:r>
              <a:rPr lang="en-US" sz="2400" dirty="0" smtClean="0"/>
              <a:t>Print Material Safety Data Sheet</a:t>
            </a:r>
          </a:p>
          <a:p>
            <a:pPr lvl="3"/>
            <a:r>
              <a:rPr lang="en-US" sz="2400" dirty="0" smtClean="0"/>
              <a:t>Create Invoice</a:t>
            </a:r>
          </a:p>
          <a:p>
            <a:pPr lvl="3"/>
            <a:r>
              <a:rPr lang="en-US" sz="2400" dirty="0" smtClean="0"/>
              <a:t>Buy Item</a:t>
            </a:r>
          </a:p>
        </p:txBody>
      </p:sp>
    </p:spTree>
    <p:extLst>
      <p:ext uri="{BB962C8B-B14F-4D97-AF65-F5344CB8AC3E}">
        <p14:creationId xmlns:p14="http://schemas.microsoft.com/office/powerpoint/2010/main" val="3315665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Unique ID</a:t>
            </a:r>
          </a:p>
          <a:p>
            <a:r>
              <a:rPr lang="en-US" dirty="0"/>
              <a:t>N</a:t>
            </a:r>
            <a:r>
              <a:rPr lang="en-US" dirty="0" smtClean="0"/>
              <a:t>ame in VERB OBJECT format</a:t>
            </a:r>
          </a:p>
          <a:p>
            <a:r>
              <a:rPr lang="en-US" dirty="0" smtClean="0"/>
              <a:t>Brief description that specifies the purpose of the use case</a:t>
            </a:r>
          </a:p>
          <a:p>
            <a:r>
              <a:rPr lang="en-US" dirty="0" smtClean="0"/>
              <a:t>A trigger condition that initiates execution of the use case</a:t>
            </a:r>
          </a:p>
          <a:p>
            <a:r>
              <a:rPr lang="en-US" dirty="0" smtClean="0"/>
              <a:t>Zero or more preconditions that must be satisfied before the use case can begin</a:t>
            </a:r>
          </a:p>
          <a:p>
            <a:r>
              <a:rPr lang="en-US" dirty="0" smtClean="0"/>
              <a:t>One or more postconditions that describe the state after the use case has successfully completed</a:t>
            </a:r>
          </a:p>
          <a:p>
            <a:r>
              <a:rPr lang="en-US" dirty="0" smtClean="0"/>
              <a:t>The normal flow represented as a numbered list of steps that shows the sequence of interactions between the actor and the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15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25" y="1185577"/>
            <a:ext cx="2303393" cy="1160775"/>
          </a:xfrm>
        </p:spPr>
        <p:txBody>
          <a:bodyPr>
            <a:normAutofit/>
          </a:bodyPr>
          <a:lstStyle/>
          <a:p>
            <a:r>
              <a:rPr lang="en-US" sz="3500" dirty="0" smtClean="0"/>
              <a:t>Use Case Example</a:t>
            </a:r>
            <a:endParaRPr lang="en-US" sz="3500" dirty="0"/>
          </a:p>
        </p:txBody>
      </p:sp>
      <p:pic>
        <p:nvPicPr>
          <p:cNvPr id="5" name="Picture 4" descr="Screen Shot 2017-09-07 at 11.26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40" y="476216"/>
            <a:ext cx="5545124" cy="62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69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8595360" cy="5432926"/>
          </a:xfrm>
        </p:spPr>
        <p:txBody>
          <a:bodyPr>
            <a:normAutofit/>
          </a:bodyPr>
          <a:lstStyle/>
          <a:p>
            <a:r>
              <a:rPr lang="en-US" dirty="0" smtClean="0"/>
              <a:t>In this module, we talked about:</a:t>
            </a:r>
          </a:p>
          <a:p>
            <a:pPr lvl="1"/>
            <a:r>
              <a:rPr lang="en-US" dirty="0" smtClean="0"/>
              <a:t>The importance of listening to users</a:t>
            </a:r>
          </a:p>
          <a:p>
            <a:pPr lvl="1"/>
            <a:r>
              <a:rPr lang="en-US" dirty="0" smtClean="0"/>
              <a:t>Classifying users</a:t>
            </a:r>
            <a:endParaRPr lang="en-US" dirty="0"/>
          </a:p>
          <a:p>
            <a:pPr lvl="1"/>
            <a:r>
              <a:rPr lang="en-US" dirty="0" smtClean="0"/>
              <a:t>Developing user stories, user personas, and use cases</a:t>
            </a:r>
          </a:p>
          <a:p>
            <a:pPr lvl="1"/>
            <a:r>
              <a:rPr lang="en-US" dirty="0" smtClean="0"/>
              <a:t>Adding diagrams to your 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9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Cares about Users?</a:t>
            </a:r>
            <a:endParaRPr lang="en-US" dirty="0"/>
          </a:p>
        </p:txBody>
      </p:sp>
      <p:pic>
        <p:nvPicPr>
          <p:cNvPr id="4" name="Picture 3" descr="tr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15" y="1736203"/>
            <a:ext cx="6665277" cy="431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93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Care about Users?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Customer involvement is a critical factor in delivering excellent software</a:t>
            </a:r>
          </a:p>
          <a:p>
            <a:r>
              <a:rPr lang="en-US" dirty="0" smtClean="0"/>
              <a:t>Successful requirements gathering, and hence successful software development, depends on getting the voice of the user close to the ear of the developer</a:t>
            </a:r>
          </a:p>
          <a:p>
            <a:endParaRPr lang="en-US" dirty="0"/>
          </a:p>
        </p:txBody>
      </p:sp>
      <p:pic>
        <p:nvPicPr>
          <p:cNvPr id="5" name="Picture 4" descr="liste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175" y="3553980"/>
            <a:ext cx="2797893" cy="185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5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Voice of the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Identify the different classes of users for your product</a:t>
            </a:r>
          </a:p>
          <a:p>
            <a:r>
              <a:rPr lang="en-US" dirty="0" smtClean="0"/>
              <a:t>Select and work with individuals who represent each user class</a:t>
            </a:r>
          </a:p>
          <a:p>
            <a:r>
              <a:rPr lang="en-US" dirty="0" smtClean="0"/>
              <a:t>Agree on who the requirements decision-makers are for your product</a:t>
            </a:r>
            <a:endParaRPr lang="en-US" dirty="0"/>
          </a:p>
        </p:txBody>
      </p:sp>
      <p:pic>
        <p:nvPicPr>
          <p:cNvPr id="4" name="Picture 3" descr="Screen Shot 2017-09-07 at 10.43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37" y="3526691"/>
            <a:ext cx="7536700" cy="207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48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74320" y="1298447"/>
            <a:ext cx="8595360" cy="5323695"/>
          </a:xfrm>
        </p:spPr>
        <p:txBody>
          <a:bodyPr>
            <a:normAutofit/>
          </a:bodyPr>
          <a:lstStyle/>
          <a:p>
            <a:r>
              <a:rPr lang="en-US" dirty="0" smtClean="0"/>
              <a:t>You can group users into a number of classes based on such differences as:</a:t>
            </a:r>
          </a:p>
          <a:p>
            <a:pPr lvl="1"/>
            <a:r>
              <a:rPr lang="en-US" dirty="0" smtClean="0"/>
              <a:t>Their access privilege or security levels (such as ordinary user, guest user, administrator)</a:t>
            </a:r>
          </a:p>
          <a:p>
            <a:pPr lvl="1"/>
            <a:r>
              <a:rPr lang="en-US" dirty="0" smtClean="0"/>
              <a:t>The tasks they perform during their business operations</a:t>
            </a:r>
          </a:p>
          <a:p>
            <a:pPr lvl="1"/>
            <a:r>
              <a:rPr lang="en-US" dirty="0" smtClean="0"/>
              <a:t>The features they use</a:t>
            </a:r>
          </a:p>
          <a:p>
            <a:pPr lvl="1"/>
            <a:r>
              <a:rPr lang="en-US" dirty="0" smtClean="0"/>
              <a:t>The frequency with which they use the product</a:t>
            </a:r>
          </a:p>
          <a:p>
            <a:pPr lvl="1"/>
            <a:r>
              <a:rPr lang="en-US" dirty="0" smtClean="0"/>
              <a:t>Their application domain experience</a:t>
            </a:r>
          </a:p>
          <a:p>
            <a:pPr lvl="1"/>
            <a:r>
              <a:rPr lang="en-US" dirty="0" smtClean="0"/>
              <a:t>Their computer expertise</a:t>
            </a:r>
          </a:p>
          <a:p>
            <a:pPr lvl="1"/>
            <a:r>
              <a:rPr lang="en-US" dirty="0" smtClean="0"/>
              <a:t>The platform they will be using (desktop, laptop, tablet, smartphone, specialized device)</a:t>
            </a:r>
          </a:p>
          <a:p>
            <a:pPr lvl="1"/>
            <a:r>
              <a:rPr lang="en-US" dirty="0" smtClean="0"/>
              <a:t>Their network bandwidth requirements</a:t>
            </a:r>
          </a:p>
          <a:p>
            <a:pPr lvl="1"/>
            <a:r>
              <a:rPr lang="en-US" dirty="0" smtClean="0"/>
              <a:t>Their Quality of Service (QoS) requirements</a:t>
            </a:r>
          </a:p>
          <a:p>
            <a:pPr lvl="1"/>
            <a:r>
              <a:rPr lang="en-US" dirty="0" smtClean="0"/>
              <a:t>etc.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20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Hierarchy of Stakeholders</a:t>
            </a:r>
            <a:endParaRPr lang="en-US" dirty="0"/>
          </a:p>
        </p:txBody>
      </p:sp>
      <p:pic>
        <p:nvPicPr>
          <p:cNvPr id="4" name="Picture 3" descr="Screen Shot 2017-09-07 at 10.45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51" y="1591009"/>
            <a:ext cx="6812423" cy="44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42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Classifying Users (continued)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95099512"/>
              </p:ext>
            </p:extLst>
          </p:nvPr>
        </p:nvGraphicFramePr>
        <p:xfrm>
          <a:off x="273049" y="2116364"/>
          <a:ext cx="8594726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6451"/>
                <a:gridCol w="524827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Stakeholder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Favored</a:t>
                      </a:r>
                      <a:r>
                        <a:rPr lang="en-US" baseline="0" dirty="0" smtClean="0"/>
                        <a:t> User Classes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Those whose satisfaction is most</a:t>
                      </a:r>
                      <a:r>
                        <a:rPr lang="en-US" baseline="0" dirty="0" smtClean="0"/>
                        <a:t> closely aligned with achieving the project’s business objectives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Disfavored</a:t>
                      </a:r>
                      <a:r>
                        <a:rPr lang="en-US" baseline="0" dirty="0" smtClean="0"/>
                        <a:t> User Classes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Those</a:t>
                      </a:r>
                      <a:r>
                        <a:rPr lang="en-US" baseline="0" dirty="0" smtClean="0"/>
                        <a:t> who aren’t supposed to use the product for legal, security, or safety reasons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Ignored</a:t>
                      </a:r>
                      <a:r>
                        <a:rPr lang="en-US" baseline="0" dirty="0" smtClean="0"/>
                        <a:t> User Classes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Those</a:t>
                      </a:r>
                      <a:r>
                        <a:rPr lang="en-US" baseline="0" dirty="0" smtClean="0"/>
                        <a:t> who may use the product, but you aren’t specifically building the product to suit them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Other User Classes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Project-dependent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6667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 Classes Example</a:t>
            </a:r>
            <a:endParaRPr lang="en-US" dirty="0"/>
          </a:p>
        </p:txBody>
      </p:sp>
      <p:pic>
        <p:nvPicPr>
          <p:cNvPr id="4" name="Picture 3" descr="Screen Shot 2017-09-07 at 10.51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31" y="1557126"/>
            <a:ext cx="7119992" cy="485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30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HO">
  <a:themeElements>
    <a:clrScheme name="SOHO">
      <a:dk1>
        <a:srgbClr val="2E2224"/>
      </a:dk1>
      <a:lt1>
        <a:sysClr val="window" lastClr="FFFFFF"/>
      </a:lt1>
      <a:dk2>
        <a:srgbClr val="48231E"/>
      </a:dk2>
      <a:lt2>
        <a:srgbClr val="CBD8DD"/>
      </a:lt2>
      <a:accent1>
        <a:srgbClr val="61625E"/>
      </a:accent1>
      <a:accent2>
        <a:srgbClr val="964D2C"/>
      </a:accent2>
      <a:accent3>
        <a:srgbClr val="66553E"/>
      </a:accent3>
      <a:accent4>
        <a:srgbClr val="848058"/>
      </a:accent4>
      <a:accent5>
        <a:srgbClr val="AFA14B"/>
      </a:accent5>
      <a:accent6>
        <a:srgbClr val="AD7D4D"/>
      </a:accent6>
      <a:hlink>
        <a:srgbClr val="FFDE66"/>
      </a:hlink>
      <a:folHlink>
        <a:srgbClr val="C0AEBC"/>
      </a:folHlink>
    </a:clrScheme>
    <a:fontScheme name="SOHO">
      <a:maj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HO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7000"/>
                <a:satMod val="150000"/>
              </a:schemeClr>
            </a:gs>
            <a:gs pos="30000">
              <a:schemeClr val="phClr">
                <a:shade val="94000"/>
                <a:satMod val="130000"/>
              </a:schemeClr>
            </a:gs>
            <a:gs pos="45000">
              <a:schemeClr val="phClr">
                <a:shade val="100000"/>
                <a:satMod val="120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4000"/>
                <a:satMod val="130000"/>
              </a:schemeClr>
            </a:gs>
            <a:gs pos="100000">
              <a:schemeClr val="phClr">
                <a:shade val="67000"/>
                <a:satMod val="15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700000"/>
            </a:lightRig>
          </a:scene3d>
          <a:sp3d contourW="19050">
            <a:bevelT w="31750" h="38100"/>
            <a:contourClr>
              <a:schemeClr val="phClr">
                <a:shade val="15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4000"/>
                <a:satMod val="210000"/>
              </a:schemeClr>
            </a:gs>
            <a:gs pos="40000">
              <a:schemeClr val="phClr">
                <a:tint val="72000"/>
                <a:shade val="99000"/>
                <a:satMod val="200000"/>
              </a:schemeClr>
            </a:gs>
            <a:gs pos="100000">
              <a:schemeClr val="phClr">
                <a:tint val="100000"/>
                <a:shade val="30000"/>
                <a:alpha val="100000"/>
                <a:satMod val="17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86000"/>
                <a:alpha val="90000"/>
              </a:schemeClr>
              <a:schemeClr val="phClr">
                <a:shade val="49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SOHO.thmx</Template>
  <TotalTime>743</TotalTime>
  <Words>1084</Words>
  <Application>Microsoft Macintosh PowerPoint</Application>
  <PresentationFormat>On-screen Show (4:3)</PresentationFormat>
  <Paragraphs>138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SOHO</vt:lpstr>
      <vt:lpstr>systems analysis</vt:lpstr>
      <vt:lpstr>Topics</vt:lpstr>
      <vt:lpstr>Who Cares about Users?</vt:lpstr>
      <vt:lpstr>Why Care about Users?</vt:lpstr>
      <vt:lpstr>Finding the Voice of the User</vt:lpstr>
      <vt:lpstr>Classifying Users</vt:lpstr>
      <vt:lpstr>Hierarchy of Stakeholders</vt:lpstr>
      <vt:lpstr>Classifying Users (continued)</vt:lpstr>
      <vt:lpstr>User Classes Example</vt:lpstr>
      <vt:lpstr>Product Champion</vt:lpstr>
      <vt:lpstr>Product Owner</vt:lpstr>
      <vt:lpstr>Agile User Stories (Review)</vt:lpstr>
      <vt:lpstr>Agile User Personas</vt:lpstr>
      <vt:lpstr>The Three C’s for Discovering User Stories</vt:lpstr>
      <vt:lpstr>Characteristics of a Good User Story</vt:lpstr>
      <vt:lpstr>Use Cases</vt:lpstr>
      <vt:lpstr>Use Case Actor</vt:lpstr>
      <vt:lpstr>The Purpose of Use Cases</vt:lpstr>
      <vt:lpstr>Comparing Use Cases and User Stories</vt:lpstr>
      <vt:lpstr> A Picture Is Worth a 1024 Words</vt:lpstr>
      <vt:lpstr>UML Use Case Diagram Example</vt:lpstr>
      <vt:lpstr>UML Activity Diagram Example</vt:lpstr>
      <vt:lpstr>Writing Use Cases</vt:lpstr>
      <vt:lpstr>Use Case Components</vt:lpstr>
      <vt:lpstr>Use Case Example</vt:lpstr>
      <vt:lpstr>Summary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analysis</dc:title>
  <dc:creator>Priscilla Oppenheimer</dc:creator>
  <cp:lastModifiedBy>Priscilla Oppenheimer</cp:lastModifiedBy>
  <cp:revision>150</cp:revision>
  <dcterms:created xsi:type="dcterms:W3CDTF">2017-08-25T17:42:51Z</dcterms:created>
  <dcterms:modified xsi:type="dcterms:W3CDTF">2018-10-08T19:15:41Z</dcterms:modified>
</cp:coreProperties>
</file>